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83" r:id="rId3"/>
    <p:sldId id="278" r:id="rId4"/>
    <p:sldId id="259" r:id="rId5"/>
    <p:sldId id="262" r:id="rId6"/>
    <p:sldId id="258" r:id="rId7"/>
    <p:sldId id="263" r:id="rId8"/>
    <p:sldId id="264" r:id="rId9"/>
    <p:sldId id="282" r:id="rId10"/>
    <p:sldId id="265" r:id="rId11"/>
    <p:sldId id="279" r:id="rId12"/>
    <p:sldId id="280" r:id="rId13"/>
    <p:sldId id="281" r:id="rId14"/>
    <p:sldId id="285" r:id="rId15"/>
    <p:sldId id="267" r:id="rId16"/>
    <p:sldId id="268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D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485" autoAdjust="0"/>
    <p:restoredTop sz="94709" autoAdjust="0"/>
  </p:normalViewPr>
  <p:slideViewPr>
    <p:cSldViewPr>
      <p:cViewPr varScale="1">
        <p:scale>
          <a:sx n="70" d="100"/>
          <a:sy n="70" d="100"/>
        </p:scale>
        <p:origin x="1632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683B8C-3D9F-42E1-8EFE-AD9083B8B296}" type="datetimeFigureOut">
              <a:rPr lang="en-US" smtClean="0"/>
              <a:pPr/>
              <a:t>2/6/2014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457CBF-0067-480C-B3ED-D92AB8D5E0D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80090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457CBF-0067-480C-B3ED-D92AB8D5E0D5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79903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2/6/2014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23.gif"/><Relationship Id="rId4" Type="http://schemas.openxmlformats.org/officeDocument/2006/relationships/image" Target="../media/image2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914400"/>
            <a:ext cx="7391400" cy="1752599"/>
          </a:xfrm>
          <a:solidFill>
            <a:schemeClr val="bg2">
              <a:lumMod val="7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bn-BD" sz="8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শুভেচ্ছা সবাইকে</a:t>
            </a:r>
            <a:endParaRPr lang="en-US" sz="8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352800"/>
            <a:ext cx="7086600" cy="29718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5" name="Picture 2" descr="C:\Documents and Settings\TTC-5\Desktop\w lily-6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300"/>
                    </a14:imgEffect>
                    <a14:imgEffect>
                      <a14:saturation sat="30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838200" y="2646810"/>
            <a:ext cx="7391400" cy="4230240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620000" cy="1298575"/>
          </a:xfrm>
          <a:blipFill>
            <a:blip r:embed="rId2"/>
            <a:tile tx="0" ty="0" sx="100000" sy="100000" flip="none" algn="tl"/>
          </a:blipFill>
          <a:ln>
            <a:solidFill>
              <a:schemeClr val="bg2">
                <a:lumMod val="25000"/>
              </a:schemeClr>
            </a:solidFill>
          </a:ln>
        </p:spPr>
        <p:txBody>
          <a:bodyPr>
            <a:normAutofit/>
          </a:bodyPr>
          <a:lstStyle/>
          <a:p>
            <a:r>
              <a:rPr lang="bn-BD" sz="6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60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2743200"/>
            <a:ext cx="7620000" cy="3886200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l"/>
            <a:r>
              <a:rPr lang="en-U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মোঃআব্দুল </a:t>
            </a:r>
            <a:r>
              <a:rPr lang="bn-BD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লতিফ</a:t>
            </a:r>
            <a:br>
              <a:rPr lang="bn-BD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</a:br>
            <a:r>
              <a:rPr lang="en-U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সহকারি শিক্ষক</a:t>
            </a:r>
          </a:p>
          <a:p>
            <a:pPr algn="l"/>
            <a:r>
              <a:rPr lang="en-U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জন্তিগ্রাম টি,এ উচ্চবিদ্যালয়</a:t>
            </a:r>
          </a:p>
          <a:p>
            <a:pPr algn="l"/>
            <a:r>
              <a:rPr lang="bn-BD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মহাদেবপুর,নওগা</a:t>
            </a:r>
            <a:endParaRPr lang="en-U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l"/>
            <a:r>
              <a:rPr lang="bn-BD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মোবা-০১৭১৮-৬৭৭৮২</a:t>
            </a:r>
            <a:r>
              <a:rPr lang="bn-BD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০</a:t>
            </a:r>
            <a:endParaRPr lang="en-US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l"/>
            <a:r>
              <a:rPr lang="en-US" sz="2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E-latifjhs@gmail.com</a:t>
            </a:r>
            <a:endParaRPr lang="bn-BD" sz="2800" b="1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19" t="95" r="68768" b="-576"/>
          <a:stretch/>
        </p:blipFill>
        <p:spPr>
          <a:xfrm>
            <a:off x="5105400" y="2971800"/>
            <a:ext cx="2551323" cy="3140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5295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3"/>
          <p:cNvSpPr>
            <a:spLocks noGrp="1"/>
          </p:cNvSpPr>
          <p:nvPr>
            <p:ph sz="half" idx="2"/>
          </p:nvPr>
        </p:nvSpPr>
        <p:spPr>
          <a:xfrm>
            <a:off x="381000" y="762000"/>
            <a:ext cx="7924800" cy="56388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bn-BD" sz="6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bn-BD" sz="7700" b="1" u="sng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পাঠঃ পরিচিতি</a:t>
            </a:r>
            <a:endParaRPr lang="bn-BD" sz="6000" b="1" u="sng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bn-BD" sz="57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বিষয়ঃজীব </a:t>
            </a:r>
            <a:r>
              <a:rPr lang="bn-BD" sz="57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বিজ্ঞান</a:t>
            </a:r>
            <a:endParaRPr lang="bn-BD" sz="36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5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শ্রেণীঃ  </a:t>
            </a:r>
            <a:r>
              <a:rPr lang="bn-BD" sz="5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৯ম</a:t>
            </a:r>
            <a:endParaRPr lang="bn-BD" sz="56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endParaRPr lang="bn-BD" sz="36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bn-BD" sz="5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57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পাঠের বিষয় </a:t>
            </a:r>
            <a:r>
              <a:rPr lang="en-US" sz="57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-</a:t>
            </a:r>
            <a:r>
              <a:rPr lang="bn-BD" sz="57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খাদ্য</a:t>
            </a:r>
            <a:r>
              <a:rPr lang="bn-BD" sz="57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, </a:t>
            </a:r>
            <a:r>
              <a:rPr lang="bn-BD" sz="57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পুস্থি,</a:t>
            </a:r>
            <a:r>
              <a:rPr lang="en-US" sz="57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r>
              <a:rPr lang="bn-BD" sz="57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ও </a:t>
            </a:r>
            <a:r>
              <a:rPr lang="bn-BD" sz="57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পরিপাক</a:t>
            </a:r>
          </a:p>
          <a:p>
            <a:r>
              <a:rPr lang="bn-BD" sz="69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সময়ঃ ৪০ </a:t>
            </a:r>
            <a:r>
              <a:rPr lang="bn-BD" sz="69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মিনিট</a:t>
            </a:r>
          </a:p>
          <a:p>
            <a:r>
              <a:rPr lang="bn-BD" sz="69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তারিখ-০২-০২-২০১৪</a:t>
            </a:r>
            <a:endParaRPr lang="en-US" sz="4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r>
              <a:rPr lang="bn-BD" sz="43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xit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19400" y="4495800"/>
            <a:ext cx="1752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bn-BD" dirty="0" smtClean="0"/>
          </a:p>
          <a:p>
            <a:endParaRPr lang="en-US" dirty="0"/>
          </a:p>
        </p:txBody>
      </p:sp>
      <p:pic>
        <p:nvPicPr>
          <p:cNvPr id="4" name="Picture 4" descr="http://t1.gstatic.com/images?q=tbn:ANd9GcTdCzbJtuT4-IUlghtrCFeWoslOCAkhh1EpKCCZvRx_GGZPFOqu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76599" y="2139864"/>
            <a:ext cx="2544908" cy="1924199"/>
          </a:xfrm>
          <a:prstGeom prst="rect">
            <a:avLst/>
          </a:prstGeom>
          <a:noFill/>
        </p:spPr>
      </p:pic>
      <p:pic>
        <p:nvPicPr>
          <p:cNvPr id="10" name="Picture 9" descr="sultana - 2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4800" y="2139864"/>
            <a:ext cx="2514600" cy="1803678"/>
          </a:xfrm>
          <a:prstGeom prst="rect">
            <a:avLst/>
          </a:prstGeom>
        </p:spPr>
      </p:pic>
      <p:pic>
        <p:nvPicPr>
          <p:cNvPr id="9" name="Picture 4" descr="D:\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95999" y="2139864"/>
            <a:ext cx="2440513" cy="1838521"/>
          </a:xfrm>
          <a:prstGeom prst="rect">
            <a:avLst/>
          </a:prstGeom>
          <a:noFill/>
        </p:spPr>
      </p:pic>
      <p:pic>
        <p:nvPicPr>
          <p:cNvPr id="2" name="Picture 2" descr="C:\Documents and Settings\TTC-5\Desktop\v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04800" y="4180241"/>
            <a:ext cx="3086100" cy="2314574"/>
          </a:xfrm>
          <a:prstGeom prst="rect">
            <a:avLst/>
          </a:prstGeom>
          <a:noFill/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4270" y="4277419"/>
            <a:ext cx="3733800" cy="225240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641955" y="1143000"/>
            <a:ext cx="4063645" cy="707886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নিচের ছবি গুলো দেখ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64755" y="1981200"/>
            <a:ext cx="7252772" cy="193899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48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7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7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আমিষ</a:t>
            </a:r>
            <a:r>
              <a:rPr lang="en-US" sz="7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7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জাতীয় খাদ্য</a:t>
            </a:r>
            <a:r>
              <a:rPr lang="en-US" sz="7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72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086600" y="533400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764755" y="992852"/>
            <a:ext cx="7252772" cy="110799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</a:t>
            </a:r>
            <a:r>
              <a:rPr 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</a:t>
            </a:r>
            <a:r>
              <a:rPr lang="bn-BD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66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আজকের পাঠ</a:t>
            </a:r>
            <a:endParaRPr lang="en-US" sz="66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cut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52113" y="241755"/>
            <a:ext cx="6477000" cy="1015663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800" dirty="0" smtClean="0"/>
              <a:t> </a:t>
            </a:r>
            <a:r>
              <a:rPr lang="bn-BD" sz="4800" dirty="0" smtClean="0"/>
              <a:t>        </a:t>
            </a:r>
            <a:r>
              <a:rPr lang="en-US" sz="4800" dirty="0" smtClean="0"/>
              <a:t>  </a:t>
            </a:r>
            <a:r>
              <a:rPr lang="bn-BD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r>
              <a:rPr lang="en-U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8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-76200" y="3429000"/>
            <a:ext cx="9220200" cy="193899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১।</a:t>
            </a:r>
            <a:r>
              <a:rPr lang="en-US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r>
              <a:rPr lang="bn-BD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আমিষ জাতীয় খাদ্য কী তা বলতে পারবে।</a:t>
            </a:r>
          </a:p>
          <a:p>
            <a:r>
              <a:rPr lang="bn-BD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২ ।</a:t>
            </a:r>
            <a:r>
              <a:rPr lang="en-US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আমিষ জাতীয় খাদ্যের উৎস সম্পর্কে লিখতে পারবে । </a:t>
            </a:r>
          </a:p>
          <a:p>
            <a:r>
              <a:rPr lang="bn-BD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৩। আমিষের কাজ ও অভাবজনিত রোগ গুলো কী </a:t>
            </a:r>
            <a:r>
              <a:rPr lang="bn-BD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তালিখতে </a:t>
            </a:r>
            <a:r>
              <a:rPr lang="bn-BD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পারবে ।</a:t>
            </a:r>
          </a:p>
          <a:p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 rot="10800000" flipV="1">
            <a:off x="227827" y="1816390"/>
            <a:ext cx="7925573" cy="83099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      </a:t>
            </a:r>
            <a:r>
              <a:rPr lang="bn-BD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 শেষে শিক্ষার্থীরা ------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3"/>
          <p:cNvSpPr txBox="1"/>
          <p:nvPr/>
        </p:nvSpPr>
        <p:spPr>
          <a:xfrm>
            <a:off x="7391400" y="457200"/>
            <a:ext cx="1828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: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extBox 37"/>
          <p:cNvSpPr txBox="1"/>
          <p:nvPr/>
        </p:nvSpPr>
        <p:spPr>
          <a:xfrm>
            <a:off x="228600" y="2362200"/>
            <a:ext cx="784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/>
              <a:t>  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074" name="Picture 2" descr="H:\so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7881" y="2487692"/>
            <a:ext cx="2724519" cy="26928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</p:pic>
      <p:pic>
        <p:nvPicPr>
          <p:cNvPr id="3075" name="Picture 3" descr="H:\badam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93358" y="2487692"/>
            <a:ext cx="2710673" cy="2710673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</p:pic>
      <p:pic>
        <p:nvPicPr>
          <p:cNvPr id="3076" name="Picture 4" descr="H:\mor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19800" y="2487693"/>
            <a:ext cx="2934492" cy="2777268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2057400" y="501134"/>
            <a:ext cx="5638800" cy="1107996"/>
          </a:xfrm>
          <a:prstGeom prst="rect">
            <a:avLst/>
          </a:prstGeom>
          <a:blipFill>
            <a:blip r:embed="rId5"/>
            <a:tile tx="0" ty="0" sx="100000" sy="100000" flip="none" algn="tl"/>
          </a:blipFill>
          <a:ln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bn-BD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নিচের ছবি গুলো দেখ </a:t>
            </a:r>
            <a:r>
              <a:rPr lang="en-US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7838" y="457200"/>
            <a:ext cx="7924799" cy="1143000"/>
          </a:xfr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bn-BD" sz="5400" i="1" dirty="0" smtClean="0">
                <a:latin typeface="NikoshBAN" pitchFamily="2" charset="0"/>
                <a:cs typeface="NikoshBAN" pitchFamily="2" charset="0"/>
              </a:rPr>
              <a:t>কর্মপত্র-১ (একক কাজ)</a:t>
            </a:r>
            <a:endParaRPr lang="en-US" sz="5400" i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76400"/>
            <a:ext cx="7924800" cy="1524000"/>
          </a:xfrm>
          <a:solidFill>
            <a:schemeClr val="bg2">
              <a:lumMod val="75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lvl="1">
              <a:buFont typeface="Wingdings" pitchFamily="2" charset="2"/>
              <a:buChar char="v"/>
            </a:pPr>
            <a:r>
              <a:rPr lang="bn-BD" sz="66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আমিষ কী?</a:t>
            </a:r>
          </a:p>
          <a:p>
            <a:pPr marL="0" indent="0">
              <a:buNone/>
            </a:pPr>
            <a:r>
              <a:rPr lang="bn-BD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9600" y="4576818"/>
            <a:ext cx="8001000" cy="646331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dirty="0" smtClean="0"/>
              <a:t>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C,H,O,N </a:t>
            </a:r>
            <a:r>
              <a:rPr lang="bn-BD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নিয়ে গঠিত জৈব যৈাগকে আমিষ বলে</a:t>
            </a:r>
            <a:r>
              <a:rPr lang="bn-BD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9600" y="3352800"/>
            <a:ext cx="7924800" cy="1015663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bn-BD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</a:t>
            </a:r>
            <a:r>
              <a:rPr lang="bn-BD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সমাধান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  <p:bldP spid="4" grpId="0" animBg="1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400" y="3004280"/>
            <a:ext cx="3677586" cy="2938018"/>
          </a:xfrm>
          <a:prstGeom prst="rect">
            <a:avLst/>
          </a:prstGeom>
          <a:ln>
            <a:solidFill>
              <a:schemeClr val="accent3">
                <a:lumMod val="75000"/>
              </a:schemeClr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3004280"/>
            <a:ext cx="3962400" cy="2829339"/>
          </a:xfrm>
          <a:prstGeom prst="rect">
            <a:avLst/>
          </a:prstGeom>
          <a:ln>
            <a:solidFill>
              <a:srgbClr val="C00000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1600201" y="555563"/>
            <a:ext cx="4572000" cy="830997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bn-BD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নিচের ছবি গুলো দেখ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9604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088" y="228600"/>
            <a:ext cx="8904512" cy="144780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lvl="0"/>
            <a:r>
              <a:rPr lang="en-US" sz="6600" i="1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en-US" sz="6600" i="1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</a:br>
            <a:r>
              <a:rPr lang="bn-BD" sz="6600" i="1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কর্ম</a:t>
            </a:r>
            <a:r>
              <a:rPr lang="bn-BD" sz="6600" i="1" dirty="0">
                <a:latin typeface="NikoshBAN" pitchFamily="2" charset="0"/>
                <a:cs typeface="NikoshBAN" pitchFamily="2" charset="0"/>
              </a:rPr>
              <a:t>পত্র-২</a:t>
            </a:r>
            <a:r>
              <a:rPr lang="bn-BD" sz="6600" i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i="1" dirty="0">
                <a:latin typeface="NikoshBAN" pitchFamily="2" charset="0"/>
                <a:cs typeface="NikoshBAN" pitchFamily="2" charset="0"/>
              </a:rPr>
              <a:t/>
            </a:r>
            <a:br>
              <a:rPr lang="en-US" sz="7200" i="1" dirty="0">
                <a:latin typeface="NikoshBAN" pitchFamily="2" charset="0"/>
                <a:cs typeface="NikoshBAN" pitchFamily="2" charset="0"/>
              </a:rPr>
            </a:br>
            <a:endParaRPr lang="en-US" sz="7200" i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7088" y="1752600"/>
            <a:ext cx="8904512" cy="1143000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আমিষ এর উৎস সমূহ লিখ?</a:t>
            </a:r>
          </a:p>
          <a:p>
            <a:pPr marL="0" indent="0">
              <a:buNone/>
            </a:pPr>
            <a:r>
              <a:rPr lang="bn-BD" sz="1050" dirty="0" smtClean="0">
                <a:latin typeface="NikoshBAN" pitchFamily="2" charset="0"/>
                <a:cs typeface="NikoshBAN" pitchFamily="2" charset="0"/>
              </a:rPr>
              <a:t>                                                                              </a:t>
            </a:r>
          </a:p>
          <a:p>
            <a:pPr marL="0" indent="0">
              <a:buNone/>
            </a:pPr>
            <a:endParaRPr lang="bn-BD" sz="9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1050" dirty="0" smtClean="0">
                <a:latin typeface="NikoshBAN" pitchFamily="2" charset="0"/>
                <a:cs typeface="NikoshBAN" pitchFamily="2" charset="0"/>
              </a:rPr>
              <a:t> ?</a:t>
            </a:r>
            <a:endParaRPr lang="en-US" sz="105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096001" y="326846"/>
            <a:ext cx="28194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bn-BD" sz="4000" i="1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(</a:t>
            </a:r>
            <a:r>
              <a:rPr lang="bn-BD" sz="4000" b="1" i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জোড়ায় কাজ</a:t>
            </a:r>
            <a:r>
              <a:rPr lang="bn-BD" sz="4000" i="1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)</a:t>
            </a:r>
            <a:endParaRPr lang="en-US" sz="1000" dirty="0">
              <a:solidFill>
                <a:prstClr val="black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7088" y="3048000"/>
            <a:ext cx="8904512" cy="1015663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6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সমাধান</a:t>
            </a:r>
            <a:endParaRPr lang="en-US" sz="6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52400" y="4191000"/>
            <a:ext cx="8839200" cy="646331"/>
          </a:xfrm>
          <a:prstGeom prst="rect">
            <a:avLst/>
          </a:prstGeom>
          <a:noFill/>
          <a:ln>
            <a:solidFill>
              <a:schemeClr val="bg2">
                <a:lumMod val="2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bn-BD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আমিষের উৎস হল মাছ ,মাংস ,দুধ ডিম, ডাল, শীমেড়বীচ  ।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  <p:bldP spid="10" grpId="0"/>
      <p:bldP spid="13" grpId="0" animBg="1"/>
      <p:bldP spid="1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762000" y="1066800"/>
            <a:ext cx="64008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 rot="5400000">
            <a:off x="533400" y="1370806"/>
            <a:ext cx="6096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066800" y="304800"/>
            <a:ext cx="6172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  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আমিষের  দৈনন্দিন  চাহিদা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rot="5400000">
            <a:off x="3885406" y="1370806"/>
            <a:ext cx="6096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rot="5400000">
            <a:off x="6858794" y="1370806"/>
            <a:ext cx="6096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C:\Documents and Settings\TTC-5\Desktop\m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33800" y="1676400"/>
            <a:ext cx="1219200" cy="1295400"/>
          </a:xfrm>
          <a:prstGeom prst="rect">
            <a:avLst/>
          </a:prstGeom>
          <a:noFill/>
        </p:spPr>
      </p:pic>
      <p:pic>
        <p:nvPicPr>
          <p:cNvPr id="1027" name="Picture 3" descr="C:\Documents and Settings\TTC-5\Desktop\1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4325" y="1676400"/>
            <a:ext cx="1285875" cy="1143000"/>
          </a:xfrm>
          <a:prstGeom prst="rect">
            <a:avLst/>
          </a:prstGeom>
          <a:noFill/>
        </p:spPr>
      </p:pic>
      <p:pic>
        <p:nvPicPr>
          <p:cNvPr id="12" name="Picture 4" descr="C:\Documents and Settings\TTC-5\Desktop\s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77000" y="1676400"/>
            <a:ext cx="1276350" cy="1076325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228600" y="2949714"/>
            <a:ext cx="152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৬০ গ্রাম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581400" y="3040559"/>
            <a:ext cx="1524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 ৫৫গ্রাম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400800" y="3025914"/>
            <a:ext cx="2209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৪০ গ্রাম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33400" y="3856911"/>
            <a:ext cx="3657600" cy="262008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4572000" y="3856911"/>
            <a:ext cx="3657600" cy="262008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6" name="Content Placeholder 6" descr="1.g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4326" y="3915315"/>
            <a:ext cx="3838574" cy="2485485"/>
          </a:xfrm>
          <a:prstGeom prst="rect">
            <a:avLst/>
          </a:prstGeom>
          <a:ln w="76200">
            <a:solidFill>
              <a:schemeClr val="tx1"/>
            </a:solidFill>
          </a:ln>
        </p:spPr>
      </p:pic>
      <p:pic>
        <p:nvPicPr>
          <p:cNvPr id="17" name="Picture 3" descr="C:\Documents and Settings\USER\Desktop\somalia-sick-children-2011-3-11-7-11-6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495804" y="3856912"/>
            <a:ext cx="3995126" cy="2543888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2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9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5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6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/>
      <p:bldP spid="11" grpId="0"/>
      <p:bldP spid="1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838200"/>
            <a:ext cx="8153400" cy="1676400"/>
          </a:xfrm>
          <a:blipFill>
            <a:blip r:embed="rId2"/>
            <a:tile tx="0" ty="0" sx="100000" sy="100000" flip="none" algn="tl"/>
          </a:blipFill>
          <a:ln>
            <a:solidFill>
              <a:schemeClr val="bg2">
                <a:lumMod val="25000"/>
              </a:schemeClr>
            </a:solidFill>
          </a:ln>
        </p:spPr>
        <p:txBody>
          <a:bodyPr>
            <a:normAutofit/>
          </a:bodyPr>
          <a:lstStyle/>
          <a:p>
            <a:r>
              <a:rPr lang="bn-BD" sz="5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কর্মপত্র</a:t>
            </a:r>
            <a:r>
              <a:rPr lang="bn-BD" sz="5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-৩( দলগত কাজ)</a:t>
            </a:r>
            <a:endParaRPr lang="en-US" sz="54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" y="2819400"/>
            <a:ext cx="8229600" cy="2133600"/>
          </a:xfrm>
          <a:blipFill>
            <a:blip r:embed="rId3"/>
            <a:tile tx="0" ty="0" sx="100000" sy="100000" flip="none" algn="tl"/>
          </a:blipFill>
          <a:ln>
            <a:solidFill>
              <a:schemeClr val="accent3">
                <a:lumMod val="75000"/>
              </a:schemeClr>
            </a:solidFill>
          </a:ln>
        </p:spPr>
        <p:txBody>
          <a:bodyPr>
            <a:normAutofit/>
          </a:bodyPr>
          <a:lstStyle/>
          <a:p>
            <a:r>
              <a:rPr lang="bn-BD" sz="48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আমিষের অভাব জনিত</a:t>
            </a:r>
            <a:r>
              <a:rPr lang="bn-BD" sz="48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bn-BD" sz="36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রোগ গুলো লিখ</a:t>
            </a:r>
            <a:r>
              <a:rPr lang="bn-BD" sz="3600" dirty="0" smtClean="0">
                <a:solidFill>
                  <a:schemeClr val="tx2">
                    <a:lumMod val="75000"/>
                  </a:schemeClr>
                </a:solidFill>
              </a:rPr>
              <a:t>? </a:t>
            </a:r>
            <a:endParaRPr lang="en-US" sz="360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8056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40022" y="533400"/>
            <a:ext cx="4235355" cy="1470025"/>
          </a:xfrm>
          <a:ln>
            <a:solidFill>
              <a:srgbClr val="002060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bn-BD" sz="6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</a:t>
            </a:r>
            <a:r>
              <a:rPr lang="bn-BD" sz="66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মাধান</a:t>
            </a:r>
            <a:endParaRPr lang="en-US" sz="66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657600"/>
            <a:ext cx="7543800" cy="2133600"/>
          </a:xfrm>
          <a:blipFill>
            <a:blip r:embed="rId2"/>
            <a:tile tx="0" ty="0" sx="100000" sy="100000" flip="none" algn="tl"/>
          </a:blipFill>
          <a:ln>
            <a:solidFill>
              <a:schemeClr val="accent4">
                <a:lumMod val="75000"/>
              </a:schemeClr>
            </a:solidFill>
          </a:ln>
        </p:spPr>
        <p:txBody>
          <a:bodyPr>
            <a:normAutofit fontScale="32500" lnSpcReduction="20000"/>
          </a:bodyPr>
          <a:lstStyle/>
          <a:p>
            <a:pPr marL="457200" indent="-457200">
              <a:buFont typeface="Wingdings" pitchFamily="2" charset="2"/>
              <a:buChar char="v"/>
            </a:pPr>
            <a:r>
              <a:rPr lang="bn-BD" sz="135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দেহের ওজন কমে যায়</a:t>
            </a:r>
            <a:r>
              <a:rPr lang="bn-BD" sz="13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bn-BD" sz="135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চামড়া খসখসে হয়।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bn-BD" sz="135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শরির ক্ষীণ হয়।</a:t>
            </a:r>
          </a:p>
          <a:p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9461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0588" y="762000"/>
            <a:ext cx="7648575" cy="152400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bn-BD" sz="5400" dirty="0">
                <a:latin typeface="NikoshBAN" pitchFamily="2" charset="0"/>
                <a:cs typeface="NikoshBAN" pitchFamily="2" charset="0"/>
              </a:rPr>
              <a:t> মূল্যায়ন</a:t>
            </a:r>
            <a:r>
              <a:rPr lang="en-US" sz="5400" dirty="0"/>
              <a:t/>
            </a:r>
            <a:br>
              <a:rPr lang="en-US" sz="5400" dirty="0"/>
            </a:b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2963" y="2286000"/>
            <a:ext cx="7696200" cy="3581400"/>
          </a:xfrm>
        </p:spPr>
        <p:txBody>
          <a:bodyPr/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 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178302" y="3244334"/>
            <a:ext cx="2407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dirty="0">
                <a:latin typeface="NikoshBAN" pitchFamily="2" charset="0"/>
                <a:cs typeface="NikoshBAN" pitchFamily="2" charset="0"/>
              </a:rPr>
              <a:t> 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402963" y="2286000"/>
            <a:ext cx="7696200" cy="353943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1</a:t>
            </a:r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।আমিষ </a:t>
            </a:r>
            <a:r>
              <a:rPr lang="bn-BD" sz="3200" b="1" dirty="0">
                <a:latin typeface="NikoshBAN" pitchFamily="2" charset="0"/>
                <a:cs typeface="NikoshBAN" pitchFamily="2" charset="0"/>
              </a:rPr>
              <a:t>কত প্রকার?</a:t>
            </a:r>
            <a:br>
              <a:rPr lang="bn-BD" sz="3200" b="1" dirty="0">
                <a:latin typeface="NikoshBAN" pitchFamily="2" charset="0"/>
                <a:cs typeface="NikoshBAN" pitchFamily="2" charset="0"/>
              </a:rPr>
            </a:br>
            <a:r>
              <a:rPr lang="bn-BD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    </a:t>
            </a:r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ক)২ </a:t>
            </a:r>
            <a:r>
              <a:rPr lang="bn-BD" sz="3200" b="1" dirty="0">
                <a:latin typeface="NikoshBAN" pitchFamily="2" charset="0"/>
                <a:cs typeface="NikoshBAN" pitchFamily="2" charset="0"/>
              </a:rPr>
              <a:t>খ) ৩গ)  ৪   ঘ) ৫</a:t>
            </a:r>
            <a:br>
              <a:rPr lang="bn-BD" sz="3200" b="1" dirty="0">
                <a:latin typeface="NikoshBAN" pitchFamily="2" charset="0"/>
                <a:cs typeface="NikoshBAN" pitchFamily="2" charset="0"/>
              </a:rPr>
            </a:br>
            <a:r>
              <a:rPr lang="bn-BD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২</a:t>
            </a:r>
            <a:r>
              <a:rPr lang="bn-BD" sz="3200" b="1" dirty="0">
                <a:latin typeface="NikoshBAN" pitchFamily="2" charset="0"/>
                <a:cs typeface="NikoshBAN" pitchFamily="2" charset="0"/>
              </a:rPr>
              <a:t>।আমিষের উৎস কোনটি? </a:t>
            </a:r>
            <a:br>
              <a:rPr lang="bn-BD" sz="3200" b="1" dirty="0">
                <a:latin typeface="NikoshBAN" pitchFamily="2" charset="0"/>
                <a:cs typeface="NikoshBAN" pitchFamily="2" charset="0"/>
              </a:rPr>
            </a:br>
            <a:r>
              <a:rPr lang="bn-BD" sz="3200" b="1" dirty="0">
                <a:latin typeface="NikoshBAN" pitchFamily="2" charset="0"/>
                <a:cs typeface="NikoshBAN" pitchFamily="2" charset="0"/>
              </a:rPr>
              <a:t>      ক)ভাত খ)আলু গ)রুতি ঘ)মাছ</a:t>
            </a:r>
            <a:br>
              <a:rPr lang="bn-BD" sz="3200" b="1" dirty="0">
                <a:latin typeface="NikoshBAN" pitchFamily="2" charset="0"/>
                <a:cs typeface="NikoshBAN" pitchFamily="2" charset="0"/>
              </a:rPr>
            </a:br>
            <a:r>
              <a:rPr lang="bn-BD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b="1" dirty="0">
                <a:latin typeface="NikoshBAN" pitchFamily="2" charset="0"/>
                <a:cs typeface="NikoshBAN" pitchFamily="2" charset="0"/>
              </a:rPr>
              <a:t>৩।আমিষের অভাবে কোন রোগ হয়?</a:t>
            </a:r>
            <a:br>
              <a:rPr lang="bn-BD" sz="3200" b="1" dirty="0">
                <a:latin typeface="NikoshBAN" pitchFamily="2" charset="0"/>
                <a:cs typeface="NikoshBAN" pitchFamily="2" charset="0"/>
              </a:rPr>
            </a:br>
            <a:r>
              <a:rPr lang="bn-BD" sz="3200" b="1" dirty="0">
                <a:latin typeface="NikoshBAN" pitchFamily="2" charset="0"/>
                <a:cs typeface="NikoshBAN" pitchFamily="2" charset="0"/>
              </a:rPr>
              <a:t>    </a:t>
            </a:r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b="1" dirty="0">
                <a:latin typeface="NikoshBAN" pitchFamily="2" charset="0"/>
                <a:cs typeface="NikoshBAN" pitchFamily="2" charset="0"/>
              </a:rPr>
              <a:t>ক)গলাফুলা খ)কয়াশিয়কর </a:t>
            </a:r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গ)চর্ম ঘ)আমাশয়</a:t>
            </a:r>
            <a:r>
              <a:rPr lang="bn-BD" sz="3200" b="1" dirty="0">
                <a:latin typeface="NikoshBAN" pitchFamily="2" charset="0"/>
                <a:cs typeface="NikoshBAN" pitchFamily="2" charset="0"/>
              </a:rPr>
              <a:t>।</a:t>
            </a:r>
            <a:br>
              <a:rPr lang="bn-BD" sz="3200" b="1" dirty="0">
                <a:latin typeface="NikoshBAN" pitchFamily="2" charset="0"/>
                <a:cs typeface="NikoshBAN" pitchFamily="2" charset="0"/>
              </a:rPr>
            </a:br>
            <a:endParaRPr lang="en-US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5553075" y="2743200"/>
            <a:ext cx="1066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উঃক</a:t>
            </a:r>
            <a:endParaRPr lang="en-US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562600" y="3686383"/>
            <a:ext cx="1295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উঃঘ</a:t>
            </a:r>
            <a:endParaRPr lang="en-US" sz="4000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715125" y="4648200"/>
            <a:ext cx="99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উঃখ</a:t>
            </a:r>
            <a:endParaRPr lang="en-US" sz="32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5038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219200"/>
            <a:ext cx="8763000" cy="1524000"/>
          </a:xfr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bn-BD" sz="8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বাড়ির কাজ </a:t>
            </a:r>
            <a:endParaRPr lang="en-US" sz="80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895600"/>
            <a:ext cx="8686800" cy="3733800"/>
          </a:xfrm>
          <a:solidFill>
            <a:schemeClr val="accent5">
              <a:lumMod val="40000"/>
              <a:lumOff val="60000"/>
            </a:schemeClr>
          </a:soli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bn-BD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বাংলাদেশের প্রেক্ষাপটে নিচের চিত্রের প্রয়োজনীয়তা –বিশ্লেষণ কর।</a:t>
            </a:r>
          </a:p>
          <a:p>
            <a:pPr>
              <a:buNone/>
            </a:pPr>
            <a:endParaRPr lang="en-US" sz="40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5444" y="3905565"/>
            <a:ext cx="3749756" cy="2190436"/>
          </a:xfrm>
          <a:prstGeom prst="rect">
            <a:avLst/>
          </a:prstGeom>
          <a:ln>
            <a:solidFill>
              <a:srgbClr val="C0000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lowers.jpg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70422" y="1450896"/>
            <a:ext cx="8135428" cy="5081914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</p:pic>
      <p:sp>
        <p:nvSpPr>
          <p:cNvPr id="2" name="TextBox 1"/>
          <p:cNvSpPr txBox="1"/>
          <p:nvPr/>
        </p:nvSpPr>
        <p:spPr>
          <a:xfrm>
            <a:off x="551372" y="304800"/>
            <a:ext cx="8135428" cy="110799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6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      </a:t>
            </a:r>
            <a:r>
              <a:rPr lang="bn-BD" sz="6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ধন্যবাদ সবাইকে</a:t>
            </a:r>
            <a:endParaRPr lang="en-US" sz="6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1576</TotalTime>
  <Words>206</Words>
  <Application>Microsoft Office PowerPoint</Application>
  <PresentationFormat>On-screen Show (4:3)</PresentationFormat>
  <Paragraphs>64</Paragraphs>
  <Slides>16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Calibri</vt:lpstr>
      <vt:lpstr>NikoshBAN</vt:lpstr>
      <vt:lpstr>Vrinda</vt:lpstr>
      <vt:lpstr>Wingdings</vt:lpstr>
      <vt:lpstr>Office Theme</vt:lpstr>
      <vt:lpstr>শুভেচ্ছা সবাইকে</vt:lpstr>
      <vt:lpstr>পরিচিতি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কর্মপত্র-১ (একক কাজ)</vt:lpstr>
      <vt:lpstr>PowerPoint Presentation</vt:lpstr>
      <vt:lpstr> কর্মপত্র-২  </vt:lpstr>
      <vt:lpstr>PowerPoint Presentation</vt:lpstr>
      <vt:lpstr>কর্মপত্র-৩( দলগত কাজ)</vt:lpstr>
      <vt:lpstr>সমাধান</vt:lpstr>
      <vt:lpstr> মূল্যায়ন </vt:lpstr>
      <vt:lpstr>বাড়ির কাজ 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কুঞ্জবন বন্দর কারিগরি বালিকা উচ্চ বিদ্যালয়</dc:title>
  <dc:creator/>
  <cp:lastModifiedBy>jahangir</cp:lastModifiedBy>
  <cp:revision>615</cp:revision>
  <dcterms:created xsi:type="dcterms:W3CDTF">2006-08-16T00:00:00Z</dcterms:created>
  <dcterms:modified xsi:type="dcterms:W3CDTF">2014-02-06T04:45:53Z</dcterms:modified>
</cp:coreProperties>
</file>